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77" r:id="rId4"/>
    <p:sldId id="283" r:id="rId5"/>
    <p:sldId id="284" r:id="rId6"/>
    <p:sldId id="285" r:id="rId7"/>
    <p:sldId id="287" r:id="rId8"/>
    <p:sldId id="292" r:id="rId9"/>
    <p:sldId id="294" r:id="rId10"/>
    <p:sldId id="286" r:id="rId11"/>
    <p:sldId id="279" r:id="rId12"/>
    <p:sldId id="278" r:id="rId13"/>
    <p:sldId id="280" r:id="rId14"/>
    <p:sldId id="281" r:id="rId15"/>
    <p:sldId id="288" r:id="rId16"/>
    <p:sldId id="29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A6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396" y="-1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E481-2546-49DB-9D6D-3E07CA763355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4F3D-BA96-4D72-AD5E-333E96E0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76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E481-2546-49DB-9D6D-3E07CA763355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4F3D-BA96-4D72-AD5E-333E96E0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993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E481-2546-49DB-9D6D-3E07CA763355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4F3D-BA96-4D72-AD5E-333E96E0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476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E481-2546-49DB-9D6D-3E07CA763355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4F3D-BA96-4D72-AD5E-333E96E0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02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E481-2546-49DB-9D6D-3E07CA763355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4F3D-BA96-4D72-AD5E-333E96E0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85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E481-2546-49DB-9D6D-3E07CA763355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4F3D-BA96-4D72-AD5E-333E96E0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557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E481-2546-49DB-9D6D-3E07CA763355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4F3D-BA96-4D72-AD5E-333E96E0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53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E481-2546-49DB-9D6D-3E07CA763355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4F3D-BA96-4D72-AD5E-333E96E0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539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E481-2546-49DB-9D6D-3E07CA763355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4F3D-BA96-4D72-AD5E-333E96E0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0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E481-2546-49DB-9D6D-3E07CA763355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4F3D-BA96-4D72-AD5E-333E96E0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721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E481-2546-49DB-9D6D-3E07CA763355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4F3D-BA96-4D72-AD5E-333E96E0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619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0E481-2546-49DB-9D6D-3E07CA763355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A4F3D-BA96-4D72-AD5E-333E96E0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50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XTF0-54yJMk" TargetMode="External"/><Relationship Id="rId2" Type="http://schemas.openxmlformats.org/officeDocument/2006/relationships/hyperlink" Target="https://www.youtube.com/watch?v=p8Jj-n5Kdj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800" b="1" dirty="0"/>
              <a:t>The cardiac cycle and pressure changes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rgbClr val="FFC000"/>
                </a:solidFill>
              </a:rPr>
              <a:t>O Level Biology</a:t>
            </a:r>
          </a:p>
          <a:p>
            <a:r>
              <a:rPr lang="en-GB" dirty="0">
                <a:solidFill>
                  <a:srgbClr val="FFC000"/>
                </a:solidFill>
              </a:rPr>
              <a:t>M Shah</a:t>
            </a:r>
          </a:p>
        </p:txBody>
      </p:sp>
    </p:spTree>
    <p:extLst>
      <p:ext uri="{BB962C8B-B14F-4D97-AF65-F5344CB8AC3E}">
        <p14:creationId xmlns:p14="http://schemas.microsoft.com/office/powerpoint/2010/main" val="80126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21D7E0-2308-4A50-AED3-208517E1B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Cardiac cycle with heart sounds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5412AC38-9DA0-4042-9F5B-CBA2C59DEA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196752"/>
            <a:ext cx="6816661" cy="51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946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868070"/>
            <a:ext cx="5622905" cy="3929082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V="1">
            <a:off x="3707904" y="129406"/>
            <a:ext cx="0" cy="337160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921311" y="129406"/>
            <a:ext cx="10729" cy="337160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05474" y="129406"/>
            <a:ext cx="1432315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Left atrium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05473" y="508378"/>
            <a:ext cx="1432315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/>
              <a:t>Left ventricle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37789" y="129406"/>
            <a:ext cx="1170116" cy="369332"/>
          </a:xfrm>
          <a:prstGeom prst="rect">
            <a:avLst/>
          </a:prstGeom>
          <a:solidFill>
            <a:srgbClr val="00B05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Contract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37789" y="511816"/>
            <a:ext cx="1170116" cy="369332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Relax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07904" y="129406"/>
            <a:ext cx="1224136" cy="369332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707904" y="511816"/>
            <a:ext cx="1224136" cy="369332"/>
          </a:xfrm>
          <a:prstGeom prst="rect">
            <a:avLst/>
          </a:prstGeom>
          <a:solidFill>
            <a:srgbClr val="00B05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921311" y="129406"/>
            <a:ext cx="2537289" cy="369332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921311" y="511816"/>
            <a:ext cx="2537289" cy="369332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b="1" dirty="0"/>
          </a:p>
        </p:txBody>
      </p:sp>
      <p:sp>
        <p:nvSpPr>
          <p:cNvPr id="16" name="Rectangle 15"/>
          <p:cNvSpPr/>
          <p:nvPr/>
        </p:nvSpPr>
        <p:spPr>
          <a:xfrm>
            <a:off x="1105473" y="3901698"/>
            <a:ext cx="6994919" cy="11114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3122847" y="1916832"/>
            <a:ext cx="369033" cy="223224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28623" y="4180160"/>
            <a:ext cx="7982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Aortic pressure rises when the ventricles contract as blood is forced into the aorta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37417" y="4653136"/>
            <a:ext cx="83651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It then gradually falls but never below ~12 </a:t>
            </a:r>
            <a:r>
              <a:rPr lang="en-GB" b="1" dirty="0" err="1"/>
              <a:t>kPa</a:t>
            </a:r>
            <a:r>
              <a:rPr lang="en-GB" b="1" dirty="0"/>
              <a:t> because of the elasticity of its wall</a:t>
            </a:r>
          </a:p>
          <a:p>
            <a:r>
              <a:rPr lang="en-GB" b="1" dirty="0"/>
              <a:t>which creates a recoil action – this is necessary if blood is to be continuously supplied</a:t>
            </a:r>
          </a:p>
          <a:p>
            <a:r>
              <a:rPr lang="en-GB" b="1" dirty="0"/>
              <a:t>to the tissue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6889" y="5577632"/>
            <a:ext cx="8141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The recoil produces a temporary rise in pressure at the start of the relaxation phase</a:t>
            </a:r>
          </a:p>
        </p:txBody>
      </p:sp>
    </p:spTree>
    <p:extLst>
      <p:ext uri="{BB962C8B-B14F-4D97-AF65-F5344CB8AC3E}">
        <p14:creationId xmlns:p14="http://schemas.microsoft.com/office/powerpoint/2010/main" val="393944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1" grpId="0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631" y="868070"/>
            <a:ext cx="5636970" cy="3929082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V="1">
            <a:off x="3707904" y="129406"/>
            <a:ext cx="0" cy="337160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921311" y="129406"/>
            <a:ext cx="10729" cy="337160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05474" y="129406"/>
            <a:ext cx="1432315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Left atrium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05473" y="508378"/>
            <a:ext cx="1432315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/>
              <a:t>Left ventricle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37789" y="129406"/>
            <a:ext cx="1170116" cy="369332"/>
          </a:xfrm>
          <a:prstGeom prst="rect">
            <a:avLst/>
          </a:prstGeom>
          <a:solidFill>
            <a:srgbClr val="00B05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Contract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37789" y="511816"/>
            <a:ext cx="1170116" cy="369332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Relax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07904" y="129406"/>
            <a:ext cx="1224136" cy="369332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707904" y="511816"/>
            <a:ext cx="1224136" cy="369332"/>
          </a:xfrm>
          <a:prstGeom prst="rect">
            <a:avLst/>
          </a:prstGeom>
          <a:solidFill>
            <a:srgbClr val="00B05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921311" y="129406"/>
            <a:ext cx="2537289" cy="369332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921311" y="511816"/>
            <a:ext cx="2537289" cy="369332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b="1" dirty="0"/>
          </a:p>
        </p:txBody>
      </p:sp>
      <p:sp>
        <p:nvSpPr>
          <p:cNvPr id="16" name="Rectangle 15"/>
          <p:cNvSpPr/>
          <p:nvPr/>
        </p:nvSpPr>
        <p:spPr>
          <a:xfrm>
            <a:off x="1105473" y="3901698"/>
            <a:ext cx="6994919" cy="11114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4647148" y="1968624"/>
            <a:ext cx="369033" cy="2232248"/>
          </a:xfrm>
          <a:prstGeom prst="line">
            <a:avLst/>
          </a:prstGeom>
          <a:ln w="508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28623" y="4180160"/>
            <a:ext cx="80180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/>
              <a:t>Ventricluar</a:t>
            </a:r>
            <a:r>
              <a:rPr lang="en-GB" b="1" dirty="0"/>
              <a:t> pressure is low at first but gradually increases as the ventricles fill with</a:t>
            </a:r>
          </a:p>
          <a:p>
            <a:r>
              <a:rPr lang="en-GB" b="1" dirty="0"/>
              <a:t>blood as the atria contract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1148" y="4797152"/>
            <a:ext cx="8712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The left </a:t>
            </a:r>
            <a:r>
              <a:rPr lang="en-GB" b="1" dirty="0" err="1"/>
              <a:t>atrioventricular</a:t>
            </a:r>
            <a:r>
              <a:rPr lang="en-GB" b="1" dirty="0"/>
              <a:t> valves close and pressure rises dramatically as the thick muscular</a:t>
            </a:r>
          </a:p>
          <a:p>
            <a:r>
              <a:rPr lang="en-GB" b="1" dirty="0"/>
              <a:t>Walls of the ventricle contract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316" y="5443483"/>
            <a:ext cx="7818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As pressure rises above that of the aorta, blood is forced into the aorta past the </a:t>
            </a:r>
          </a:p>
          <a:p>
            <a:r>
              <a:rPr lang="en-GB" b="1" dirty="0"/>
              <a:t>semilunar valves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91148" y="6139719"/>
            <a:ext cx="5560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Pressure falls as the ventricles empty and the walls relax</a:t>
            </a:r>
          </a:p>
        </p:txBody>
      </p:sp>
    </p:spTree>
    <p:extLst>
      <p:ext uri="{BB962C8B-B14F-4D97-AF65-F5344CB8AC3E}">
        <p14:creationId xmlns:p14="http://schemas.microsoft.com/office/powerpoint/2010/main" val="170532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25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868070"/>
            <a:ext cx="5622905" cy="3929082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V="1">
            <a:off x="3707904" y="129406"/>
            <a:ext cx="0" cy="337160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921311" y="129406"/>
            <a:ext cx="10729" cy="337160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05474" y="129406"/>
            <a:ext cx="1432315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Left atrium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05473" y="508378"/>
            <a:ext cx="1432315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/>
              <a:t>Left ventricle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37789" y="129406"/>
            <a:ext cx="1170116" cy="369332"/>
          </a:xfrm>
          <a:prstGeom prst="rect">
            <a:avLst/>
          </a:prstGeom>
          <a:solidFill>
            <a:srgbClr val="00B05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Contract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37789" y="511816"/>
            <a:ext cx="1170116" cy="369332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Relax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07904" y="129406"/>
            <a:ext cx="1224136" cy="369332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707904" y="511816"/>
            <a:ext cx="1224136" cy="369332"/>
          </a:xfrm>
          <a:prstGeom prst="rect">
            <a:avLst/>
          </a:prstGeom>
          <a:solidFill>
            <a:srgbClr val="00B05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921311" y="129406"/>
            <a:ext cx="2537289" cy="369332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921311" y="511816"/>
            <a:ext cx="2537289" cy="369332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b="1" dirty="0"/>
          </a:p>
        </p:txBody>
      </p:sp>
      <p:sp>
        <p:nvSpPr>
          <p:cNvPr id="16" name="Rectangle 15"/>
          <p:cNvSpPr/>
          <p:nvPr/>
        </p:nvSpPr>
        <p:spPr>
          <a:xfrm>
            <a:off x="1105473" y="3901698"/>
            <a:ext cx="6994919" cy="11114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2987824" y="3450719"/>
            <a:ext cx="1056678" cy="626353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28623" y="4180160"/>
            <a:ext cx="80252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Atrial pressure is always relatively low because the thin walls of the atrium cannot</a:t>
            </a:r>
          </a:p>
          <a:p>
            <a:r>
              <a:rPr lang="en-GB" b="1" dirty="0"/>
              <a:t>create much force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1148" y="4997519"/>
            <a:ext cx="82895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It is highest when they are contracting, but drops when the left </a:t>
            </a:r>
            <a:r>
              <a:rPr lang="en-GB" b="1" dirty="0" err="1"/>
              <a:t>atrioventricular</a:t>
            </a:r>
            <a:r>
              <a:rPr lang="en-GB" b="1" dirty="0"/>
              <a:t> valve</a:t>
            </a:r>
          </a:p>
          <a:p>
            <a:r>
              <a:rPr lang="en-GB" b="1" dirty="0"/>
              <a:t>closes and its walls relax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69266" y="5805264"/>
            <a:ext cx="9037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The atria then fill with blood, which leads to a gradual build-up of pressure until a slight drop</a:t>
            </a:r>
          </a:p>
          <a:p>
            <a:r>
              <a:rPr lang="en-GB" b="1" dirty="0"/>
              <a:t>when the left </a:t>
            </a:r>
            <a:r>
              <a:rPr lang="en-GB" b="1" dirty="0" err="1"/>
              <a:t>atrioventricular</a:t>
            </a:r>
            <a:r>
              <a:rPr lang="en-GB" b="1" dirty="0"/>
              <a:t> valve opens and some blood moves into the ventricle</a:t>
            </a:r>
          </a:p>
        </p:txBody>
      </p:sp>
    </p:spTree>
    <p:extLst>
      <p:ext uri="{BB962C8B-B14F-4D97-AF65-F5344CB8AC3E}">
        <p14:creationId xmlns:p14="http://schemas.microsoft.com/office/powerpoint/2010/main" val="3168351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078" y="145029"/>
            <a:ext cx="1432315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Left atrium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079" y="511816"/>
            <a:ext cx="1432315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/>
              <a:t>Left ventricle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105473" y="3901698"/>
            <a:ext cx="6994919" cy="11114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448" y="267451"/>
            <a:ext cx="6198968" cy="3667039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267744" y="142484"/>
            <a:ext cx="648072" cy="369332"/>
          </a:xfrm>
          <a:prstGeom prst="rect">
            <a:avLst/>
          </a:prstGeom>
          <a:solidFill>
            <a:srgbClr val="00B05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2915816" y="145029"/>
            <a:ext cx="0" cy="256963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923928" y="190577"/>
            <a:ext cx="0" cy="256963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267744" y="511816"/>
            <a:ext cx="648072" cy="369332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2915816" y="142484"/>
            <a:ext cx="1008112" cy="369332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Relax</a:t>
            </a:r>
            <a:endParaRPr lang="en-GB" dirty="0"/>
          </a:p>
        </p:txBody>
      </p:sp>
      <p:sp>
        <p:nvSpPr>
          <p:cNvPr id="29" name="Rectangle 28"/>
          <p:cNvSpPr/>
          <p:nvPr/>
        </p:nvSpPr>
        <p:spPr>
          <a:xfrm>
            <a:off x="3923928" y="142484"/>
            <a:ext cx="2448272" cy="369332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2915816" y="511816"/>
            <a:ext cx="1008112" cy="369332"/>
          </a:xfrm>
          <a:prstGeom prst="rect">
            <a:avLst/>
          </a:prstGeom>
          <a:solidFill>
            <a:srgbClr val="00B05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Contract</a:t>
            </a:r>
            <a:endParaRPr lang="en-GB" dirty="0"/>
          </a:p>
        </p:txBody>
      </p:sp>
      <p:sp>
        <p:nvSpPr>
          <p:cNvPr id="31" name="Rectangle 30"/>
          <p:cNvSpPr/>
          <p:nvPr/>
        </p:nvSpPr>
        <p:spPr>
          <a:xfrm>
            <a:off x="3923928" y="511816"/>
            <a:ext cx="2448272" cy="369332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Connector 31"/>
          <p:cNvCxnSpPr/>
          <p:nvPr/>
        </p:nvCxnSpPr>
        <p:spPr>
          <a:xfrm>
            <a:off x="3419872" y="2564904"/>
            <a:ext cx="0" cy="2088232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06465" y="4662760"/>
            <a:ext cx="759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Ventricular volume rises as the atria contract and the ventricles fill with blood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21130" y="5034200"/>
            <a:ext cx="73643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The volume then drops suddenly as blood is forced out into the aorta when</a:t>
            </a:r>
          </a:p>
          <a:p>
            <a:r>
              <a:rPr lang="en-GB" b="1" dirty="0"/>
              <a:t>the semilunar valve opens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06465" y="5684162"/>
            <a:ext cx="5401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Volume increases again as the ventricles fill with blood</a:t>
            </a:r>
          </a:p>
        </p:txBody>
      </p:sp>
    </p:spTree>
    <p:extLst>
      <p:ext uri="{BB962C8B-B14F-4D97-AF65-F5344CB8AC3E}">
        <p14:creationId xmlns:p14="http://schemas.microsoft.com/office/powerpoint/2010/main" val="3563199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7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3" grpId="0"/>
      <p:bldP spid="34" grpId="0"/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CCEE5D4-83AB-4A61-8362-F698941492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760" y="963000"/>
            <a:ext cx="6444480" cy="49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35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857CA4E-D6B6-48ED-9CD4-2A554FC61F86}"/>
              </a:ext>
            </a:extLst>
          </p:cNvPr>
          <p:cNvSpPr txBox="1"/>
          <p:nvPr/>
        </p:nvSpPr>
        <p:spPr>
          <a:xfrm flipH="1">
            <a:off x="1187624" y="476672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Useful Video links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9F09407-E52C-470B-9C7D-32EFF3A637F5}"/>
              </a:ext>
            </a:extLst>
          </p:cNvPr>
          <p:cNvSpPr txBox="1"/>
          <p:nvPr/>
        </p:nvSpPr>
        <p:spPr>
          <a:xfrm>
            <a:off x="951141" y="3140968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Mr Pollock Biology: </a:t>
            </a:r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www.youtube.com/watch?v=p8Jj-n5KdjM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1008CEA3-50AD-4B6A-B0DE-4942EA57CF40}"/>
              </a:ext>
            </a:extLst>
          </p:cNvPr>
          <p:cNvSpPr txBox="1"/>
          <p:nvPr/>
        </p:nvSpPr>
        <p:spPr>
          <a:xfrm>
            <a:off x="899592" y="2492896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Khan Academy : </a:t>
            </a:r>
            <a:r>
              <a:rPr lang="en-GB" dirty="0" smtClean="0">
                <a:hlinkClick r:id="rId3"/>
              </a:rPr>
              <a:t>https</a:t>
            </a:r>
            <a:r>
              <a:rPr lang="en-GB" dirty="0">
                <a:hlinkClick r:id="rId3"/>
              </a:rPr>
              <a:t>://</a:t>
            </a:r>
            <a:r>
              <a:rPr lang="en-GB" dirty="0" smtClean="0">
                <a:hlinkClick r:id="rId3"/>
              </a:rPr>
              <a:t>youtu.be/XTF0-54yJMk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735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2156C1-A134-4D68-8A8E-F000464CB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Today’s lesson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7155517-A1B6-47C8-99C0-081AB2264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Topic covered: Transport in Humans </a:t>
            </a:r>
          </a:p>
          <a:p>
            <a:r>
              <a:rPr lang="en-GB" dirty="0"/>
              <a:t>Syllabus requirement: </a:t>
            </a:r>
          </a:p>
          <a:p>
            <a:endParaRPr lang="en-GB" dirty="0"/>
          </a:p>
          <a:p>
            <a:r>
              <a:rPr lang="en-GB" dirty="0"/>
              <a:t>(d)describe the structure and function of the heart in terms of muscular contraction and the working of the valves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279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FFC000"/>
                </a:solidFill>
              </a:rPr>
              <a:t/>
            </a:r>
            <a:br>
              <a:rPr lang="en-GB" b="1" dirty="0">
                <a:solidFill>
                  <a:srgbClr val="FFC000"/>
                </a:solidFill>
              </a:rPr>
            </a:br>
            <a:r>
              <a:rPr lang="en-GB" b="1" dirty="0"/>
              <a:t>Mammals have a closed circulatory system that allows pressure to be maintained and regulated</a:t>
            </a:r>
          </a:p>
        </p:txBody>
      </p:sp>
    </p:spTree>
    <p:extLst>
      <p:ext uri="{BB962C8B-B14F-4D97-AF65-F5344CB8AC3E}">
        <p14:creationId xmlns:p14="http://schemas.microsoft.com/office/powerpoint/2010/main" val="368546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685C18-2A6C-4AFC-B67F-7EC1CFD7F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Double circulation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BF2C091E-A409-497C-B8C3-983569F66B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955" y="1340768"/>
            <a:ext cx="2958089" cy="5159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67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926B1ED-F30E-49F1-8C28-CBD9835D9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Structure of the heart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526283E8-8842-4C1A-9E91-18745DEA9F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950" y="1268760"/>
            <a:ext cx="4897338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6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F52793A-9D27-48E3-BF70-63EAC8F29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valves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B82E585A-1365-41C7-BBB0-F1CC959809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772816"/>
            <a:ext cx="5240880" cy="41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63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6C59ED1-5C23-4580-B207-1E359E754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39B304FC-8E41-46D5-86CB-A3D2A3CC5B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84" y="230738"/>
            <a:ext cx="8448000" cy="63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876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14" descr="Ch8 Pressure changes in he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898"/>
          <a:stretch>
            <a:fillRect/>
          </a:stretch>
        </p:blipFill>
        <p:spPr bwMode="auto">
          <a:xfrm>
            <a:off x="609600" y="1219200"/>
            <a:ext cx="8210872" cy="546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Pressure Changes in the Heart (Right)</a:t>
            </a:r>
          </a:p>
        </p:txBody>
      </p:sp>
      <p:sp>
        <p:nvSpPr>
          <p:cNvPr id="89092" name="Text Box 5"/>
          <p:cNvSpPr txBox="1">
            <a:spLocks noChangeArrowheads="1"/>
          </p:cNvSpPr>
          <p:nvPr/>
        </p:nvSpPr>
        <p:spPr bwMode="auto">
          <a:xfrm>
            <a:off x="6477000" y="4556125"/>
            <a:ext cx="205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u="none" dirty="0">
                <a:latin typeface="Calibri" pitchFamily="34" charset="0"/>
              </a:rPr>
              <a:t>pressure in aorta</a:t>
            </a:r>
          </a:p>
        </p:txBody>
      </p:sp>
      <p:sp>
        <p:nvSpPr>
          <p:cNvPr id="89093" name="Text Box 6"/>
          <p:cNvSpPr txBox="1">
            <a:spLocks noChangeArrowheads="1"/>
          </p:cNvSpPr>
          <p:nvPr/>
        </p:nvSpPr>
        <p:spPr bwMode="auto">
          <a:xfrm>
            <a:off x="6096000" y="4114800"/>
            <a:ext cx="2362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u="none">
                <a:latin typeface="Calibri" pitchFamily="34" charset="0"/>
              </a:rPr>
              <a:t>pressure in ventricle</a:t>
            </a:r>
          </a:p>
        </p:txBody>
      </p:sp>
      <p:sp>
        <p:nvSpPr>
          <p:cNvPr id="89094" name="Text Box 7"/>
          <p:cNvSpPr txBox="1">
            <a:spLocks noChangeArrowheads="1"/>
          </p:cNvSpPr>
          <p:nvPr/>
        </p:nvSpPr>
        <p:spPr bwMode="auto">
          <a:xfrm>
            <a:off x="6553200" y="57912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u="none">
                <a:latin typeface="Calibri" pitchFamily="34" charset="0"/>
              </a:rPr>
              <a:t>pressure in atrium</a:t>
            </a:r>
          </a:p>
        </p:txBody>
      </p:sp>
      <p:sp>
        <p:nvSpPr>
          <p:cNvPr id="89095" name="Text Box 8"/>
          <p:cNvSpPr txBox="1">
            <a:spLocks noChangeArrowheads="1"/>
          </p:cNvSpPr>
          <p:nvPr/>
        </p:nvSpPr>
        <p:spPr bwMode="auto">
          <a:xfrm rot="10800000">
            <a:off x="227013" y="2697163"/>
            <a:ext cx="458787" cy="2525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u="none">
                <a:latin typeface="Calibri" pitchFamily="34" charset="0"/>
              </a:rPr>
              <a:t>Pressure / mm of mercury</a:t>
            </a:r>
          </a:p>
        </p:txBody>
      </p:sp>
      <p:sp>
        <p:nvSpPr>
          <p:cNvPr id="89096" name="Text Box 9"/>
          <p:cNvSpPr txBox="1">
            <a:spLocks noChangeArrowheads="1"/>
          </p:cNvSpPr>
          <p:nvPr/>
        </p:nvSpPr>
        <p:spPr bwMode="auto">
          <a:xfrm>
            <a:off x="3168650" y="6415088"/>
            <a:ext cx="869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u="none"/>
              <a:t>Time/s</a:t>
            </a:r>
          </a:p>
        </p:txBody>
      </p:sp>
      <p:sp>
        <p:nvSpPr>
          <p:cNvPr id="89097" name="Text Box 10"/>
          <p:cNvSpPr txBox="1">
            <a:spLocks noChangeArrowheads="1"/>
          </p:cNvSpPr>
          <p:nvPr/>
        </p:nvSpPr>
        <p:spPr bwMode="auto">
          <a:xfrm>
            <a:off x="3048000" y="1447800"/>
            <a:ext cx="259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none">
                <a:latin typeface="Calibri" pitchFamily="34" charset="0"/>
              </a:rPr>
              <a:t>ventricular diastole</a:t>
            </a:r>
          </a:p>
        </p:txBody>
      </p:sp>
      <p:sp>
        <p:nvSpPr>
          <p:cNvPr id="89098" name="Text Box 11"/>
          <p:cNvSpPr txBox="1">
            <a:spLocks noChangeArrowheads="1"/>
          </p:cNvSpPr>
          <p:nvPr/>
        </p:nvSpPr>
        <p:spPr bwMode="auto">
          <a:xfrm>
            <a:off x="1476375" y="1219200"/>
            <a:ext cx="137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none">
                <a:latin typeface="Calibri" pitchFamily="34" charset="0"/>
              </a:rPr>
              <a:t>ventricular systole</a:t>
            </a:r>
          </a:p>
        </p:txBody>
      </p:sp>
      <p:sp>
        <p:nvSpPr>
          <p:cNvPr id="89099" name="Text Box 12"/>
          <p:cNvSpPr txBox="1">
            <a:spLocks noChangeArrowheads="1"/>
          </p:cNvSpPr>
          <p:nvPr/>
        </p:nvSpPr>
        <p:spPr bwMode="auto">
          <a:xfrm>
            <a:off x="4724400" y="5927725"/>
            <a:ext cx="1295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none">
                <a:latin typeface="Calibri" pitchFamily="34" charset="0"/>
              </a:rPr>
              <a:t>atrial systole</a:t>
            </a:r>
          </a:p>
        </p:txBody>
      </p:sp>
      <p:sp>
        <p:nvSpPr>
          <p:cNvPr id="89100" name="Text Box 13"/>
          <p:cNvSpPr txBox="1">
            <a:spLocks noChangeArrowheads="1"/>
          </p:cNvSpPr>
          <p:nvPr/>
        </p:nvSpPr>
        <p:spPr bwMode="auto">
          <a:xfrm>
            <a:off x="1476375" y="5927725"/>
            <a:ext cx="137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none">
                <a:latin typeface="Calibri" pitchFamily="34" charset="0"/>
              </a:rPr>
              <a:t>atrial diastole</a:t>
            </a:r>
          </a:p>
        </p:txBody>
      </p:sp>
    </p:spTree>
    <p:extLst>
      <p:ext uri="{BB962C8B-B14F-4D97-AF65-F5344CB8AC3E}">
        <p14:creationId xmlns:p14="http://schemas.microsoft.com/office/powerpoint/2010/main" val="229837597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Pressure Changes in the Heart (Left)</a:t>
            </a:r>
          </a:p>
        </p:txBody>
      </p:sp>
      <p:grpSp>
        <p:nvGrpSpPr>
          <p:cNvPr id="88067" name="Group 11"/>
          <p:cNvGrpSpPr>
            <a:grpSpLocks/>
          </p:cNvGrpSpPr>
          <p:nvPr/>
        </p:nvGrpSpPr>
        <p:grpSpPr bwMode="auto">
          <a:xfrm>
            <a:off x="155575" y="1219200"/>
            <a:ext cx="8737599" cy="5632449"/>
            <a:chOff x="98" y="768"/>
            <a:chExt cx="5504" cy="3548"/>
          </a:xfrm>
        </p:grpSpPr>
        <p:pic>
          <p:nvPicPr>
            <p:cNvPr id="88072" name="Picture 4" descr="Ch8 Pressure changes in hear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5898"/>
            <a:stretch>
              <a:fillRect/>
            </a:stretch>
          </p:blipFill>
          <p:spPr bwMode="auto">
            <a:xfrm>
              <a:off x="432" y="768"/>
              <a:ext cx="5170" cy="3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8073" name="Text Box 6"/>
            <p:cNvSpPr txBox="1">
              <a:spLocks noChangeArrowheads="1"/>
            </p:cNvSpPr>
            <p:nvPr/>
          </p:nvSpPr>
          <p:spPr bwMode="auto">
            <a:xfrm>
              <a:off x="4080" y="1728"/>
              <a:ext cx="12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 u="none">
                  <a:latin typeface="Calibri" pitchFamily="34" charset="0"/>
                </a:rPr>
                <a:t>pressure in aorta</a:t>
              </a:r>
            </a:p>
          </p:txBody>
        </p:sp>
        <p:sp>
          <p:nvSpPr>
            <p:cNvPr id="88074" name="Text Box 7"/>
            <p:cNvSpPr txBox="1">
              <a:spLocks noChangeArrowheads="1"/>
            </p:cNvSpPr>
            <p:nvPr/>
          </p:nvSpPr>
          <p:spPr bwMode="auto">
            <a:xfrm>
              <a:off x="3840" y="2678"/>
              <a:ext cx="14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 u="none">
                  <a:latin typeface="Calibri" pitchFamily="34" charset="0"/>
                </a:rPr>
                <a:t>pressure in ventricle</a:t>
              </a:r>
            </a:p>
          </p:txBody>
        </p:sp>
        <p:sp>
          <p:nvSpPr>
            <p:cNvPr id="88075" name="Text Box 8"/>
            <p:cNvSpPr txBox="1">
              <a:spLocks noChangeArrowheads="1"/>
            </p:cNvSpPr>
            <p:nvPr/>
          </p:nvSpPr>
          <p:spPr bwMode="auto">
            <a:xfrm>
              <a:off x="4128" y="3648"/>
              <a:ext cx="134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 u="none">
                  <a:latin typeface="Calibri" pitchFamily="34" charset="0"/>
                </a:rPr>
                <a:t>pressure in atrium</a:t>
              </a:r>
            </a:p>
          </p:txBody>
        </p:sp>
        <p:sp>
          <p:nvSpPr>
            <p:cNvPr id="88076" name="Text Box 9"/>
            <p:cNvSpPr txBox="1">
              <a:spLocks noChangeArrowheads="1"/>
            </p:cNvSpPr>
            <p:nvPr/>
          </p:nvSpPr>
          <p:spPr bwMode="auto">
            <a:xfrm rot="10800000">
              <a:off x="98" y="1699"/>
              <a:ext cx="289" cy="15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u="none" dirty="0">
                  <a:latin typeface="Calibri" pitchFamily="34" charset="0"/>
                </a:rPr>
                <a:t>Pressure / mm of mercury</a:t>
              </a:r>
            </a:p>
          </p:txBody>
        </p:sp>
        <p:sp>
          <p:nvSpPr>
            <p:cNvPr id="88077" name="Text Box 10"/>
            <p:cNvSpPr txBox="1">
              <a:spLocks noChangeArrowheads="1"/>
            </p:cNvSpPr>
            <p:nvPr/>
          </p:nvSpPr>
          <p:spPr bwMode="auto">
            <a:xfrm>
              <a:off x="1996" y="4085"/>
              <a:ext cx="5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u="none" dirty="0"/>
                <a:t>Time/s</a:t>
              </a:r>
            </a:p>
          </p:txBody>
        </p:sp>
      </p:grpSp>
      <p:sp>
        <p:nvSpPr>
          <p:cNvPr id="128013" name="Text Box 13"/>
          <p:cNvSpPr txBox="1">
            <a:spLocks noChangeArrowheads="1"/>
          </p:cNvSpPr>
          <p:nvPr/>
        </p:nvSpPr>
        <p:spPr bwMode="auto">
          <a:xfrm>
            <a:off x="3048000" y="1447800"/>
            <a:ext cx="259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none">
                <a:latin typeface="Calibri" pitchFamily="34" charset="0"/>
              </a:rPr>
              <a:t>ventricular diastole</a:t>
            </a:r>
          </a:p>
        </p:txBody>
      </p:sp>
      <p:sp>
        <p:nvSpPr>
          <p:cNvPr id="128014" name="Text Box 14"/>
          <p:cNvSpPr txBox="1">
            <a:spLocks noChangeArrowheads="1"/>
          </p:cNvSpPr>
          <p:nvPr/>
        </p:nvSpPr>
        <p:spPr bwMode="auto">
          <a:xfrm>
            <a:off x="1476375" y="1219200"/>
            <a:ext cx="137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none">
                <a:latin typeface="Calibri" pitchFamily="34" charset="0"/>
              </a:rPr>
              <a:t>ventricular systole</a:t>
            </a:r>
          </a:p>
        </p:txBody>
      </p:sp>
      <p:sp>
        <p:nvSpPr>
          <p:cNvPr id="128015" name="Text Box 15"/>
          <p:cNvSpPr txBox="1">
            <a:spLocks noChangeArrowheads="1"/>
          </p:cNvSpPr>
          <p:nvPr/>
        </p:nvSpPr>
        <p:spPr bwMode="auto">
          <a:xfrm>
            <a:off x="4724400" y="5927725"/>
            <a:ext cx="1295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none">
                <a:latin typeface="Calibri" pitchFamily="34" charset="0"/>
              </a:rPr>
              <a:t>atrial systole</a:t>
            </a:r>
          </a:p>
        </p:txBody>
      </p:sp>
      <p:sp>
        <p:nvSpPr>
          <p:cNvPr id="128016" name="Text Box 16"/>
          <p:cNvSpPr txBox="1">
            <a:spLocks noChangeArrowheads="1"/>
          </p:cNvSpPr>
          <p:nvPr/>
        </p:nvSpPr>
        <p:spPr bwMode="auto">
          <a:xfrm>
            <a:off x="1476375" y="5927725"/>
            <a:ext cx="137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none">
                <a:latin typeface="Calibri" pitchFamily="34" charset="0"/>
              </a:rPr>
              <a:t>atrial diastole</a:t>
            </a:r>
          </a:p>
        </p:txBody>
      </p:sp>
    </p:spTree>
    <p:extLst>
      <p:ext uri="{BB962C8B-B14F-4D97-AF65-F5344CB8AC3E}">
        <p14:creationId xmlns:p14="http://schemas.microsoft.com/office/powerpoint/2010/main" val="145782571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8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8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8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8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8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8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8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8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8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8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8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8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80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8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8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8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13" grpId="0"/>
      <p:bldP spid="128014" grpId="0"/>
      <p:bldP spid="128015" grpId="0"/>
      <p:bldP spid="1280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397</Words>
  <Application>Microsoft Office PowerPoint</Application>
  <PresentationFormat>On-screen Show (4:3)</PresentationFormat>
  <Paragraphs>74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The cardiac cycle and pressure changes</vt:lpstr>
      <vt:lpstr>Today’s lesson</vt:lpstr>
      <vt:lpstr> Mammals have a closed circulatory system that allows pressure to be maintained and regulated</vt:lpstr>
      <vt:lpstr>Double circulation</vt:lpstr>
      <vt:lpstr>Structure of the heart</vt:lpstr>
      <vt:lpstr>The valves</vt:lpstr>
      <vt:lpstr>PowerPoint Presentation</vt:lpstr>
      <vt:lpstr>Pressure Changes in the Heart (Right)</vt:lpstr>
      <vt:lpstr>Pressure Changes in the Heart (Left)</vt:lpstr>
      <vt:lpstr>Cardiac cycle with heart sounds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Chichester High School For Girls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fractionation</dc:title>
  <dc:creator>Paul Meredith PME</dc:creator>
  <cp:lastModifiedBy>Mansoorah Shah</cp:lastModifiedBy>
  <cp:revision>30</cp:revision>
  <dcterms:created xsi:type="dcterms:W3CDTF">2014-10-06T19:36:47Z</dcterms:created>
  <dcterms:modified xsi:type="dcterms:W3CDTF">2018-10-01T16:45:35Z</dcterms:modified>
</cp:coreProperties>
</file>